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0" r:id="rId3"/>
    <p:sldId id="257" r:id="rId4"/>
    <p:sldId id="273" r:id="rId5"/>
    <p:sldId id="274" r:id="rId6"/>
    <p:sldId id="276" r:id="rId7"/>
    <p:sldId id="275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99FF33"/>
    <a:srgbClr val="FF99FF"/>
    <a:srgbClr val="3399FF"/>
    <a:srgbClr val="FFFF66"/>
    <a:srgbClr val="FFFF99"/>
    <a:srgbClr val="66CCFF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71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F3C15-190B-441B-B5CA-A196BC3ECF5A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3F79-05DA-4A41-9C98-08621948F40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2859F-4A91-4583-A8BA-96C7D09ED579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58B63-2045-431D-ABEE-9E0DFB5B61A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23425-2AD8-47FD-8EDD-E98B48A52EE6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CA9B9-DCE3-4E79-986E-B1746E311C1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CC1E5-1386-49F4-BA68-24559A69957C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FB243-0FB7-4010-9CF2-AFE968CF92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65CAB-8B6C-438E-9B67-9B9C33EF6DE4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D914B-AA02-49FD-B45C-F00FCB6821A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6DA44-4846-415E-B16D-62C0BADAB27E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0D0A-C0C8-4584-ACE7-6F925E70948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5FC7D-EBA8-4E51-A6EC-60761A0E6F04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126D5-ACE7-4588-9F00-A03BD147A48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6AF9A-01AE-411F-9FB2-9C9B74E3ED31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8335A-7936-44C7-A0D4-4A22A8DB0AD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B5998-630C-4D4E-AD26-3E8D6BF2FE35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6FE27-BB0A-462B-B635-5E62B6FF24B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CFDD0-28BC-4407-BC97-03F7F40776B9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1D79D-33EF-4803-B660-DBE739A6005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37AB3-C427-4DB0-946E-DA22C4E8B5B1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B0B6D-279F-4944-92D1-F1DA2ACFD35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B3DD6-2994-4F89-98B6-92BC046E171A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48AD2-B390-4967-92C7-019CF085874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FDB8D-180D-4171-B480-FF0C938AD6AE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4C5DA-C01B-4090-8E03-33305E7F6F4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F802F-D416-4D68-A40A-284E4D0CCB81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B0723-CFBA-4E63-AF4D-AA798929F2C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DA95F-1DF8-4A8F-B782-368306383579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00CB-199F-4758-A422-CEC93A2CDA8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2A25-70B2-4F62-A1FC-0837BA8CEAD2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6ABD5-F5BB-40BB-BAAE-16B3E80920A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23B3-8ED6-4D87-A5D0-F3A12B389644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D8CE4-C914-49A2-BEFB-431AEE5678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B92F6-B607-4892-AA52-3A3B0C53EB02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4B4CC-0DC9-4E38-8C8B-81049DB96BB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965C6-6C41-4215-9595-0207A5B2E036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76780-E3C2-4B04-A3EA-744ED59F307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2DCE5-7040-45C6-855B-CF3260E5D630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A630A-3BC5-4433-B7AB-B343C3C1E69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7DC92-06E7-4B03-8EEC-99D6FE9501E2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9D095-EBD5-47BA-8249-401B8A352C2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D9D47-FF60-42A2-974E-AE88ABE5CD41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73740-8F97-443C-96C8-C321A41916E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E4EE31-3130-4BB4-9E75-43055DE64B66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175145-F20A-436C-8211-7F46E4B94EF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 estilo</a:t>
            </a:r>
          </a:p>
        </p:txBody>
      </p:sp>
      <p:sp>
        <p:nvSpPr>
          <p:cNvPr id="2051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4CB5A8-0AE9-4B71-8246-8393EFE5247E}" type="datetimeFigureOut">
              <a:rPr lang="pt-PT"/>
              <a:pPr>
                <a:defRPr/>
              </a:pPr>
              <a:t>18/03/2020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3F1750-9517-41E9-B4E0-AA570916732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s-PE" dirty="0"/>
              <a:t>MEANS OF COMMUNICATION</a:t>
            </a:r>
          </a:p>
        </p:txBody>
      </p:sp>
      <p:pic>
        <p:nvPicPr>
          <p:cNvPr id="4" name="Picture 2" descr="http://www.definicionabc.com/wp-content/uploads/Telefon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2088232" cy="2088232"/>
          </a:xfrm>
          <a:prstGeom prst="rect">
            <a:avLst/>
          </a:prstGeom>
          <a:noFill/>
        </p:spPr>
      </p:pic>
      <p:pic>
        <p:nvPicPr>
          <p:cNvPr id="5" name="Picture 2" descr="http://www.productosyserviciosparatodos.com/images/tv_lcd_aoc_l26w8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556792"/>
            <a:ext cx="2232248" cy="2232248"/>
          </a:xfrm>
          <a:prstGeom prst="rect">
            <a:avLst/>
          </a:prstGeom>
          <a:noFill/>
        </p:spPr>
      </p:pic>
      <p:pic>
        <p:nvPicPr>
          <p:cNvPr id="6" name="Picture 2" descr="http://www.padfieldfuneralhome.com/Newspaper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581128"/>
            <a:ext cx="1944216" cy="1756996"/>
          </a:xfrm>
          <a:prstGeom prst="rect">
            <a:avLst/>
          </a:prstGeom>
          <a:noFill/>
        </p:spPr>
      </p:pic>
      <p:pic>
        <p:nvPicPr>
          <p:cNvPr id="7" name="Picture 2" descr="http://1.bp.blogspot.com/-Aa48wRGvh2Y/TcMD8YX4OnI/AAAAAAAAACk/nfqBdmy3Tsw/s1600/20060113124142-radi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4365104"/>
            <a:ext cx="2339752" cy="2339752"/>
          </a:xfrm>
          <a:prstGeom prst="rect">
            <a:avLst/>
          </a:prstGeom>
          <a:noFill/>
        </p:spPr>
      </p:pic>
      <p:pic>
        <p:nvPicPr>
          <p:cNvPr id="8" name="Picture 4" descr="http://2.bp.blogspot.com/-bVbhwpuUqwo/TaHGjbwp9NI/AAAAAAAAAJc/dae7zShPskk/s1600/comp0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2636912"/>
            <a:ext cx="2664296" cy="206528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ângulo 34"/>
          <p:cNvSpPr/>
          <p:nvPr/>
        </p:nvSpPr>
        <p:spPr>
          <a:xfrm>
            <a:off x="495300" y="228600"/>
            <a:ext cx="8066088" cy="4824413"/>
          </a:xfrm>
          <a:prstGeom prst="rect">
            <a:avLst/>
          </a:prstGeom>
          <a:noFill/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arredondado 36"/>
          <p:cNvSpPr/>
          <p:nvPr/>
        </p:nvSpPr>
        <p:spPr>
          <a:xfrm>
            <a:off x="395536" y="5157788"/>
            <a:ext cx="7992814" cy="1700212"/>
          </a:xfrm>
          <a:prstGeom prst="roundRect">
            <a:avLst/>
          </a:prstGeom>
          <a:solidFill>
            <a:srgbClr val="FFFF33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4" name="Oval 33"/>
          <p:cNvSpPr/>
          <p:nvPr/>
        </p:nvSpPr>
        <p:spPr>
          <a:xfrm>
            <a:off x="6444208" y="5517232"/>
            <a:ext cx="1799133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3" name="Oval 32"/>
          <p:cNvSpPr/>
          <p:nvPr/>
        </p:nvSpPr>
        <p:spPr>
          <a:xfrm>
            <a:off x="3419872" y="5517232"/>
            <a:ext cx="230425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2" name="Oval 31"/>
          <p:cNvSpPr/>
          <p:nvPr/>
        </p:nvSpPr>
        <p:spPr>
          <a:xfrm>
            <a:off x="971600" y="5517232"/>
            <a:ext cx="194421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" name="WordArt 30"/>
          <p:cNvSpPr>
            <a:spLocks noChangeArrowheads="1" noChangeShapeType="1" noTextEdit="1"/>
          </p:cNvSpPr>
          <p:nvPr/>
        </p:nvSpPr>
        <p:spPr bwMode="auto">
          <a:xfrm>
            <a:off x="3779912" y="5661248"/>
            <a:ext cx="1728192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telephone</a:t>
            </a:r>
          </a:p>
        </p:txBody>
      </p:sp>
      <p:sp>
        <p:nvSpPr>
          <p:cNvPr id="30" name="WordArt 30"/>
          <p:cNvSpPr>
            <a:spLocks noChangeArrowheads="1" noChangeShapeType="1" noTextEdit="1"/>
          </p:cNvSpPr>
          <p:nvPr/>
        </p:nvSpPr>
        <p:spPr bwMode="auto">
          <a:xfrm>
            <a:off x="1043608" y="5661248"/>
            <a:ext cx="1800200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letter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6660232" y="5661248"/>
            <a:ext cx="1512168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magazine</a:t>
            </a:r>
          </a:p>
        </p:txBody>
      </p:sp>
      <p:sp>
        <p:nvSpPr>
          <p:cNvPr id="6175" name="CaixaDeTexto 39"/>
          <p:cNvSpPr txBox="1">
            <a:spLocks noChangeArrowheads="1"/>
          </p:cNvSpPr>
          <p:nvPr/>
        </p:nvSpPr>
        <p:spPr bwMode="auto">
          <a:xfrm>
            <a:off x="2051050" y="5949950"/>
            <a:ext cx="217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latin typeface="Calibri" pitchFamily="34" charset="0"/>
            </a:endParaRPr>
          </a:p>
        </p:txBody>
      </p:sp>
      <p:sp>
        <p:nvSpPr>
          <p:cNvPr id="39" name="Seta para a direita 38">
            <a:hlinkClick r:id="rId2" action="ppaction://hlinksldjump"/>
          </p:cNvPr>
          <p:cNvSpPr/>
          <p:nvPr/>
        </p:nvSpPr>
        <p:spPr>
          <a:xfrm>
            <a:off x="8532813" y="6237288"/>
            <a:ext cx="503237" cy="47625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8" name="37 Rectángulo"/>
          <p:cNvSpPr/>
          <p:nvPr/>
        </p:nvSpPr>
        <p:spPr>
          <a:xfrm>
            <a:off x="467544" y="188640"/>
            <a:ext cx="813690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dirty="0" err="1">
                <a:solidFill>
                  <a:schemeClr val="tx1"/>
                </a:solidFill>
              </a:rPr>
              <a:t>We</a:t>
            </a:r>
            <a:r>
              <a:rPr lang="es-PE" sz="3600" dirty="0">
                <a:solidFill>
                  <a:schemeClr val="tx1"/>
                </a:solidFill>
              </a:rPr>
              <a:t> use </a:t>
            </a:r>
            <a:r>
              <a:rPr lang="es-PE" sz="3600" dirty="0" err="1">
                <a:solidFill>
                  <a:schemeClr val="tx1"/>
                </a:solidFill>
              </a:rPr>
              <a:t>it</a:t>
            </a:r>
            <a:r>
              <a:rPr lang="es-PE" sz="3600" dirty="0">
                <a:solidFill>
                  <a:schemeClr val="tx1"/>
                </a:solidFill>
              </a:rPr>
              <a:t> to </a:t>
            </a:r>
            <a:r>
              <a:rPr lang="es-PE" sz="3600" dirty="0" err="1">
                <a:solidFill>
                  <a:schemeClr val="tx1"/>
                </a:solidFill>
              </a:rPr>
              <a:t>talk</a:t>
            </a:r>
            <a:r>
              <a:rPr lang="es-PE" sz="3600" dirty="0">
                <a:solidFill>
                  <a:schemeClr val="tx1"/>
                </a:solidFill>
              </a:rPr>
              <a:t> to </a:t>
            </a:r>
            <a:r>
              <a:rPr lang="es-PE" sz="3600" dirty="0" err="1">
                <a:solidFill>
                  <a:schemeClr val="tx1"/>
                </a:solidFill>
              </a:rPr>
              <a:t>other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people</a:t>
            </a:r>
            <a:endParaRPr lang="es-PE" sz="3600" dirty="0">
              <a:solidFill>
                <a:schemeClr val="tx1"/>
              </a:solidFill>
            </a:endParaRPr>
          </a:p>
        </p:txBody>
      </p:sp>
      <p:pic>
        <p:nvPicPr>
          <p:cNvPr id="12290" name="Picture 2" descr="http://www.definicionabc.com/wp-content/uploads/Telefo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412776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21 0.11551 C -0.0526 0.11551 -0.05087 0.1044 -0.04653 0.09306 C -0.04375 0.09167 -0.03889 0.09306 -0.03663 0.08936 C -0.03125 0.07662 -0.03351 0.05255 -0.03021 0.03866 C -0.02101 0.00973 -0.01337 -0.02199 0.00087 -0.03958 C 0.00625 -0.07245 0.0276 -0.12175 0.0276 -0.12291 C 0.03559 -0.16088 0.03663 -0.16597 0.05434 -0.18472 C 0.07031 -0.21759 0.09618 -0.26828 0.1184 -0.27708 C 0.12882 -0.30856 0.15156 -0.34143 0.1691 -0.353 C 0.17326 -0.3581 0.17552 -0.36921 0.17986 -0.37199 C 0.18316 -0.37939 0.18976 -0.37939 0.19288 -0.38588 C 0.19514 -0.39074 0.1941 -0.39976 0.19653 -0.40717 C 0.20382 -0.42615 0.22014 -0.45532 0.22014 -0.45648 C 0.22274 -0.47152 0.2283 -0.48935 0.2283 -0.51435 " pathEditMode="relative" rAng="0" ptsTypes="fffffffffffffA">
                                      <p:cBhvr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-3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://www.productosyserviciosparatodos.com/images/tv_lcd_aoc_l26w8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24744"/>
            <a:ext cx="3960440" cy="3960440"/>
          </a:xfrm>
          <a:prstGeom prst="rect">
            <a:avLst/>
          </a:prstGeom>
          <a:noFill/>
        </p:spPr>
      </p:pic>
      <p:sp>
        <p:nvSpPr>
          <p:cNvPr id="38" name="37 Rectángulo"/>
          <p:cNvSpPr/>
          <p:nvPr/>
        </p:nvSpPr>
        <p:spPr>
          <a:xfrm>
            <a:off x="395536" y="188640"/>
            <a:ext cx="828092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dirty="0" err="1">
                <a:solidFill>
                  <a:schemeClr val="tx1"/>
                </a:solidFill>
              </a:rPr>
              <a:t>Where</a:t>
            </a:r>
            <a:r>
              <a:rPr lang="es-PE" sz="3600" dirty="0">
                <a:solidFill>
                  <a:schemeClr val="tx1"/>
                </a:solidFill>
              </a:rPr>
              <a:t> do </a:t>
            </a:r>
            <a:r>
              <a:rPr lang="es-PE" sz="3600" dirty="0" err="1">
                <a:solidFill>
                  <a:schemeClr val="tx1"/>
                </a:solidFill>
              </a:rPr>
              <a:t>we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watch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movies</a:t>
            </a:r>
            <a:r>
              <a:rPr lang="es-PE" sz="36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es-PE" sz="3600" dirty="0" err="1">
                <a:solidFill>
                  <a:schemeClr val="tx1"/>
                </a:solidFill>
              </a:rPr>
              <a:t>We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watch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movies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on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the</a:t>
            </a:r>
            <a:r>
              <a:rPr lang="es-PE" sz="3600" dirty="0">
                <a:solidFill>
                  <a:schemeClr val="tx1"/>
                </a:solidFill>
              </a:rPr>
              <a:t>___________</a:t>
            </a:r>
          </a:p>
        </p:txBody>
      </p:sp>
      <p:sp>
        <p:nvSpPr>
          <p:cNvPr id="35" name="Rectângulo 34"/>
          <p:cNvSpPr/>
          <p:nvPr/>
        </p:nvSpPr>
        <p:spPr>
          <a:xfrm>
            <a:off x="495300" y="228600"/>
            <a:ext cx="8066088" cy="4824413"/>
          </a:xfrm>
          <a:prstGeom prst="rect">
            <a:avLst/>
          </a:prstGeom>
          <a:noFill/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arredondado 36"/>
          <p:cNvSpPr/>
          <p:nvPr/>
        </p:nvSpPr>
        <p:spPr>
          <a:xfrm>
            <a:off x="467544" y="5157788"/>
            <a:ext cx="7992814" cy="1700212"/>
          </a:xfrm>
          <a:prstGeom prst="roundRect">
            <a:avLst/>
          </a:prstGeom>
          <a:solidFill>
            <a:srgbClr val="FFFF33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4" name="Oval 33"/>
          <p:cNvSpPr/>
          <p:nvPr/>
        </p:nvSpPr>
        <p:spPr>
          <a:xfrm>
            <a:off x="6444208" y="5517232"/>
            <a:ext cx="1799133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3" name="Oval 32"/>
          <p:cNvSpPr/>
          <p:nvPr/>
        </p:nvSpPr>
        <p:spPr>
          <a:xfrm>
            <a:off x="3419872" y="5517232"/>
            <a:ext cx="230425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2" name="Oval 31"/>
          <p:cNvSpPr/>
          <p:nvPr/>
        </p:nvSpPr>
        <p:spPr>
          <a:xfrm>
            <a:off x="971600" y="5517232"/>
            <a:ext cx="194421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" name="WordArt 30"/>
          <p:cNvSpPr>
            <a:spLocks noChangeArrowheads="1" noChangeShapeType="1" noTextEdit="1"/>
          </p:cNvSpPr>
          <p:nvPr/>
        </p:nvSpPr>
        <p:spPr bwMode="auto">
          <a:xfrm>
            <a:off x="6516216" y="5661248"/>
            <a:ext cx="1728192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television</a:t>
            </a:r>
          </a:p>
        </p:txBody>
      </p:sp>
      <p:sp>
        <p:nvSpPr>
          <p:cNvPr id="30" name="WordArt 30"/>
          <p:cNvSpPr>
            <a:spLocks noChangeArrowheads="1" noChangeShapeType="1" noTextEdit="1"/>
          </p:cNvSpPr>
          <p:nvPr/>
        </p:nvSpPr>
        <p:spPr bwMode="auto">
          <a:xfrm>
            <a:off x="1043608" y="5661248"/>
            <a:ext cx="1800200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Magazine.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3851920" y="5589240"/>
            <a:ext cx="1512168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Letters.</a:t>
            </a:r>
          </a:p>
        </p:txBody>
      </p:sp>
      <p:sp>
        <p:nvSpPr>
          <p:cNvPr id="6175" name="CaixaDeTexto 39"/>
          <p:cNvSpPr txBox="1">
            <a:spLocks noChangeArrowheads="1"/>
          </p:cNvSpPr>
          <p:nvPr/>
        </p:nvSpPr>
        <p:spPr bwMode="auto">
          <a:xfrm>
            <a:off x="2051050" y="5949950"/>
            <a:ext cx="217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latin typeface="Calibri" pitchFamily="34" charset="0"/>
            </a:endParaRPr>
          </a:p>
        </p:txBody>
      </p:sp>
      <p:sp>
        <p:nvSpPr>
          <p:cNvPr id="39" name="Seta para a direita 38">
            <a:hlinkClick r:id="rId3" action="ppaction://hlinksldjump"/>
          </p:cNvPr>
          <p:cNvSpPr/>
          <p:nvPr/>
        </p:nvSpPr>
        <p:spPr>
          <a:xfrm>
            <a:off x="8532813" y="6237288"/>
            <a:ext cx="503237" cy="47625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6244E-6 C -0.00087 -2.56244E-6 -0.00139 -0.01249 -0.00278 -0.02497 C -0.00365 -0.02659 -0.00504 -0.02497 -0.00573 -0.02914 C -0.00747 -0.04324 -0.00677 -0.06984 -0.00781 -0.08534 C -0.01059 -0.11725 -0.01285 -0.15263 -0.01719 -0.17206 C -0.01893 -0.20837 -0.02535 -0.26295 -0.02535 -0.26434 C -0.02778 -0.30643 -0.02813 -0.31198 -0.03351 -0.33256 C -0.03837 -0.3691 -0.04636 -0.4253 -0.05313 -0.43501 C -0.05625 -0.4697 -0.0632 -0.50624 -0.06858 -0.51919 C -0.06997 -0.52474 -0.07066 -0.537 -0.07188 -0.54001 C -0.07292 -0.54833 -0.075 -0.54833 -0.07587 -0.5555 C -0.07656 -0.56082 -0.07622 -0.57077 -0.07709 -0.57909 C -0.07917 -0.60014 -0.0842 -0.63228 -0.0842 -0.63367 C -0.08507 -0.65032 -0.08663 -0.67021 -0.08663 -0.6975 " pathEditMode="relative" rAng="0" ptsTypes="fffffffffffffA">
                                      <p:cBhvr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-3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>
            <a:off x="467544" y="188640"/>
            <a:ext cx="8064896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dirty="0" err="1">
                <a:solidFill>
                  <a:schemeClr val="tx1"/>
                </a:solidFill>
              </a:rPr>
              <a:t>Where</a:t>
            </a:r>
            <a:r>
              <a:rPr lang="es-PE" sz="3600" dirty="0">
                <a:solidFill>
                  <a:schemeClr val="tx1"/>
                </a:solidFill>
              </a:rPr>
              <a:t> do </a:t>
            </a:r>
            <a:r>
              <a:rPr lang="es-PE" sz="3600" dirty="0" err="1">
                <a:solidFill>
                  <a:schemeClr val="tx1"/>
                </a:solidFill>
              </a:rPr>
              <a:t>we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read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the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news</a:t>
            </a:r>
            <a:r>
              <a:rPr lang="es-PE" sz="36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es-PE" sz="3600" dirty="0" err="1">
                <a:solidFill>
                  <a:schemeClr val="tx1"/>
                </a:solidFill>
              </a:rPr>
              <a:t>We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read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the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news</a:t>
            </a:r>
            <a:r>
              <a:rPr lang="es-PE" sz="3600" dirty="0">
                <a:solidFill>
                  <a:schemeClr val="tx1"/>
                </a:solidFill>
              </a:rPr>
              <a:t> in___________</a:t>
            </a:r>
          </a:p>
        </p:txBody>
      </p:sp>
      <p:sp>
        <p:nvSpPr>
          <p:cNvPr id="35" name="Rectângulo 34"/>
          <p:cNvSpPr/>
          <p:nvPr/>
        </p:nvSpPr>
        <p:spPr>
          <a:xfrm>
            <a:off x="495300" y="228600"/>
            <a:ext cx="8066088" cy="4824413"/>
          </a:xfrm>
          <a:prstGeom prst="rect">
            <a:avLst/>
          </a:prstGeom>
          <a:noFill/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arredondado 36"/>
          <p:cNvSpPr/>
          <p:nvPr/>
        </p:nvSpPr>
        <p:spPr>
          <a:xfrm>
            <a:off x="395536" y="5157788"/>
            <a:ext cx="7992814" cy="1700212"/>
          </a:xfrm>
          <a:prstGeom prst="roundRect">
            <a:avLst/>
          </a:prstGeom>
          <a:solidFill>
            <a:srgbClr val="FFFF33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4" name="Oval 33"/>
          <p:cNvSpPr/>
          <p:nvPr/>
        </p:nvSpPr>
        <p:spPr>
          <a:xfrm>
            <a:off x="6444208" y="5517232"/>
            <a:ext cx="1799133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3" name="Oval 32"/>
          <p:cNvSpPr/>
          <p:nvPr/>
        </p:nvSpPr>
        <p:spPr>
          <a:xfrm>
            <a:off x="3419872" y="5517232"/>
            <a:ext cx="230425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2" name="Oval 31"/>
          <p:cNvSpPr/>
          <p:nvPr/>
        </p:nvSpPr>
        <p:spPr>
          <a:xfrm>
            <a:off x="971600" y="5517232"/>
            <a:ext cx="194421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" name="WordArt 30"/>
          <p:cNvSpPr>
            <a:spLocks noChangeArrowheads="1" noChangeShapeType="1" noTextEdit="1"/>
          </p:cNvSpPr>
          <p:nvPr/>
        </p:nvSpPr>
        <p:spPr bwMode="auto">
          <a:xfrm>
            <a:off x="3779912" y="5661248"/>
            <a:ext cx="1728192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newspapers</a:t>
            </a:r>
          </a:p>
        </p:txBody>
      </p:sp>
      <p:sp>
        <p:nvSpPr>
          <p:cNvPr id="30" name="WordArt 30"/>
          <p:cNvSpPr>
            <a:spLocks noChangeArrowheads="1" noChangeShapeType="1" noTextEdit="1"/>
          </p:cNvSpPr>
          <p:nvPr/>
        </p:nvSpPr>
        <p:spPr bwMode="auto">
          <a:xfrm>
            <a:off x="1043608" y="5661248"/>
            <a:ext cx="1800200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television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6660232" y="5661248"/>
            <a:ext cx="1512168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radio</a:t>
            </a:r>
          </a:p>
        </p:txBody>
      </p:sp>
      <p:sp>
        <p:nvSpPr>
          <p:cNvPr id="6175" name="CaixaDeTexto 39"/>
          <p:cNvSpPr txBox="1">
            <a:spLocks noChangeArrowheads="1"/>
          </p:cNvSpPr>
          <p:nvPr/>
        </p:nvSpPr>
        <p:spPr bwMode="auto">
          <a:xfrm>
            <a:off x="2051050" y="5949950"/>
            <a:ext cx="217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latin typeface="Calibri" pitchFamily="34" charset="0"/>
            </a:endParaRPr>
          </a:p>
        </p:txBody>
      </p:sp>
      <p:pic>
        <p:nvPicPr>
          <p:cNvPr id="54274" name="Picture 2" descr="http://www.padfieldfuneralhome.com/Newspap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12776"/>
            <a:ext cx="3888432" cy="3513991"/>
          </a:xfrm>
          <a:prstGeom prst="rect">
            <a:avLst/>
          </a:prstGeom>
          <a:noFill/>
        </p:spPr>
      </p:pic>
      <p:sp>
        <p:nvSpPr>
          <p:cNvPr id="19" name="Seta para a direita 38">
            <a:hlinkClick r:id="rId3" action="ppaction://hlinksldjump"/>
          </p:cNvPr>
          <p:cNvSpPr/>
          <p:nvPr/>
        </p:nvSpPr>
        <p:spPr>
          <a:xfrm>
            <a:off x="8532813" y="6237288"/>
            <a:ext cx="503237" cy="47625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C 0.00191 -1.11111E-6 0.00312 -0.01227 0.00659 -0.02454 C 0.00868 -0.02616 0.0125 -0.02454 0.01441 -0.02847 C 0.0184 -0.04236 0.01666 -0.06852 0.01927 -0.08333 C 0.02639 -0.11481 0.03246 -0.1493 0.0434 -0.16829 C 0.04757 -0.20393 0.06423 -0.25741 0.06423 -0.25856 C 0.07048 -0.29977 0.07135 -0.30532 0.08507 -0.32569 C 0.09757 -0.36111 0.11753 -0.4162 0.13489 -0.42569 C 0.14305 -0.45972 0.16059 -0.4956 0.1743 -0.50787 C 0.1776 -0.51366 0.17934 -0.52569 0.18264 -0.52847 C 0.18524 -0.53657 0.19045 -0.53657 0.19271 -0.54375 C 0.19444 -0.54884 0.19375 -0.55856 0.19566 -0.56667 C 0.20121 -0.58727 0.21389 -0.61875 0.21389 -0.62014 C 0.21597 -0.63657 0.22048 -0.65579 0.22048 -0.68264 " pathEditMode="relative" rAng="0" ptsTypes="fffffffffffffA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0" y="-3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http://1.bp.blogspot.com/-Aa48wRGvh2Y/TcMD8YX4OnI/AAAAAAAAACk/nfqBdmy3Tsw/s1600/20060113124142-rad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96752"/>
            <a:ext cx="3744416" cy="3744416"/>
          </a:xfrm>
          <a:prstGeom prst="rect">
            <a:avLst/>
          </a:prstGeom>
          <a:noFill/>
        </p:spPr>
      </p:pic>
      <p:sp>
        <p:nvSpPr>
          <p:cNvPr id="14" name="13 Rectángulo"/>
          <p:cNvSpPr/>
          <p:nvPr/>
        </p:nvSpPr>
        <p:spPr>
          <a:xfrm>
            <a:off x="467544" y="188640"/>
            <a:ext cx="8136904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dirty="0" err="1">
                <a:solidFill>
                  <a:schemeClr val="tx1"/>
                </a:solidFill>
              </a:rPr>
              <a:t>Where</a:t>
            </a:r>
            <a:r>
              <a:rPr lang="es-PE" sz="3600" dirty="0">
                <a:solidFill>
                  <a:schemeClr val="tx1"/>
                </a:solidFill>
              </a:rPr>
              <a:t> do </a:t>
            </a:r>
            <a:r>
              <a:rPr lang="es-PE" sz="3600" dirty="0" err="1">
                <a:solidFill>
                  <a:schemeClr val="tx1"/>
                </a:solidFill>
              </a:rPr>
              <a:t>we</a:t>
            </a:r>
            <a:r>
              <a:rPr lang="es-PE" sz="3600" dirty="0">
                <a:solidFill>
                  <a:schemeClr val="tx1"/>
                </a:solidFill>
              </a:rPr>
              <a:t> listen to </a:t>
            </a:r>
            <a:r>
              <a:rPr lang="es-PE" sz="3600" dirty="0" err="1">
                <a:solidFill>
                  <a:schemeClr val="tx1"/>
                </a:solidFill>
              </a:rPr>
              <a:t>the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news</a:t>
            </a:r>
            <a:r>
              <a:rPr lang="es-PE" sz="36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es-PE" sz="3600" dirty="0" err="1">
                <a:solidFill>
                  <a:schemeClr val="tx1"/>
                </a:solidFill>
              </a:rPr>
              <a:t>We</a:t>
            </a:r>
            <a:r>
              <a:rPr lang="es-PE" sz="3600" dirty="0">
                <a:solidFill>
                  <a:schemeClr val="tx1"/>
                </a:solidFill>
              </a:rPr>
              <a:t> listen to </a:t>
            </a:r>
            <a:r>
              <a:rPr lang="es-PE" sz="3600" dirty="0" err="1">
                <a:solidFill>
                  <a:schemeClr val="tx1"/>
                </a:solidFill>
              </a:rPr>
              <a:t>the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news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on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the</a:t>
            </a:r>
            <a:r>
              <a:rPr lang="es-PE" sz="3600" dirty="0">
                <a:solidFill>
                  <a:schemeClr val="tx1"/>
                </a:solidFill>
              </a:rPr>
              <a:t>___________</a:t>
            </a:r>
          </a:p>
        </p:txBody>
      </p:sp>
      <p:sp>
        <p:nvSpPr>
          <p:cNvPr id="35" name="Rectângulo 34"/>
          <p:cNvSpPr/>
          <p:nvPr/>
        </p:nvSpPr>
        <p:spPr>
          <a:xfrm>
            <a:off x="495300" y="228600"/>
            <a:ext cx="8066088" cy="4824413"/>
          </a:xfrm>
          <a:prstGeom prst="rect">
            <a:avLst/>
          </a:prstGeom>
          <a:noFill/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arredondado 36"/>
          <p:cNvSpPr/>
          <p:nvPr/>
        </p:nvSpPr>
        <p:spPr>
          <a:xfrm>
            <a:off x="395536" y="5157788"/>
            <a:ext cx="7992814" cy="1700212"/>
          </a:xfrm>
          <a:prstGeom prst="roundRect">
            <a:avLst/>
          </a:prstGeom>
          <a:solidFill>
            <a:srgbClr val="FFFF33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4" name="Oval 33"/>
          <p:cNvSpPr/>
          <p:nvPr/>
        </p:nvSpPr>
        <p:spPr>
          <a:xfrm>
            <a:off x="6444208" y="5517232"/>
            <a:ext cx="1799133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3" name="Oval 32"/>
          <p:cNvSpPr/>
          <p:nvPr/>
        </p:nvSpPr>
        <p:spPr>
          <a:xfrm>
            <a:off x="3419872" y="5517232"/>
            <a:ext cx="230425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2" name="Oval 31"/>
          <p:cNvSpPr/>
          <p:nvPr/>
        </p:nvSpPr>
        <p:spPr>
          <a:xfrm>
            <a:off x="971600" y="5517232"/>
            <a:ext cx="194421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" name="WordArt 30"/>
          <p:cNvSpPr>
            <a:spLocks noChangeArrowheads="1" noChangeShapeType="1" noTextEdit="1"/>
          </p:cNvSpPr>
          <p:nvPr/>
        </p:nvSpPr>
        <p:spPr bwMode="auto">
          <a:xfrm>
            <a:off x="1043608" y="5661248"/>
            <a:ext cx="1728192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radio</a:t>
            </a:r>
          </a:p>
        </p:txBody>
      </p:sp>
      <p:sp>
        <p:nvSpPr>
          <p:cNvPr id="30" name="WordArt 30"/>
          <p:cNvSpPr>
            <a:spLocks noChangeArrowheads="1" noChangeShapeType="1" noTextEdit="1"/>
          </p:cNvSpPr>
          <p:nvPr/>
        </p:nvSpPr>
        <p:spPr bwMode="auto">
          <a:xfrm>
            <a:off x="3635896" y="5661248"/>
            <a:ext cx="1800200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internet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6660232" y="5661248"/>
            <a:ext cx="1512168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telephone</a:t>
            </a:r>
          </a:p>
        </p:txBody>
      </p:sp>
      <p:sp>
        <p:nvSpPr>
          <p:cNvPr id="6175" name="CaixaDeTexto 39"/>
          <p:cNvSpPr txBox="1">
            <a:spLocks noChangeArrowheads="1"/>
          </p:cNvSpPr>
          <p:nvPr/>
        </p:nvSpPr>
        <p:spPr bwMode="auto">
          <a:xfrm>
            <a:off x="2051050" y="5949950"/>
            <a:ext cx="217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latin typeface="Calibri" pitchFamily="34" charset="0"/>
            </a:endParaRPr>
          </a:p>
        </p:txBody>
      </p:sp>
      <p:sp>
        <p:nvSpPr>
          <p:cNvPr id="39" name="Seta para a direita 38">
            <a:hlinkClick r:id="rId3" action="ppaction://hlinksldjump"/>
          </p:cNvPr>
          <p:cNvSpPr/>
          <p:nvPr/>
        </p:nvSpPr>
        <p:spPr>
          <a:xfrm>
            <a:off x="8532813" y="6237288"/>
            <a:ext cx="503237" cy="47625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C 0.00451 -3.7037E-7 0.00781 -0.01296 0.01649 -0.02569 C 0.02205 -0.02708 0.03194 -0.02569 0.03628 -0.0294 C 0.04705 -0.04375 0.04253 -0.07106 0.04913 -0.08588 C 0.06753 -0.11806 0.08298 -0.15324 0.11146 -0.17292 C 0.12187 -0.2088 0.16493 -0.26366 0.16493 -0.26528 C 0.18073 -0.30718 0.18316 -0.31273 0.2184 -0.33333 C 0.25034 -0.37014 0.30191 -0.42639 0.34687 -0.43588 C 0.36736 -0.47083 0.41267 -0.50764 0.44791 -0.52014 C 0.45625 -0.52569 0.46093 -0.53843 0.46979 -0.5412 C 0.47587 -0.54954 0.48923 -0.54954 0.49566 -0.55648 C 0.5 -0.56204 0.49791 -0.57199 0.50277 -0.58032 C 0.51736 -0.60139 0.55 -0.63356 0.55 -0.63495 C 0.55538 -0.65139 0.56718 -0.6713 0.56718 -0.69815 " pathEditMode="relative" rAng="0" ptsTypes="fffffffffffffA">
                                      <p:cBhvr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00" y="-3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2" name="Picture 4" descr="http://2.bp.blogspot.com/-bVbhwpuUqwo/TaHGjbwp9NI/AAAAAAAAAJc/dae7zShPskk/s1600/comp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708920"/>
            <a:ext cx="2664296" cy="2065285"/>
          </a:xfrm>
          <a:prstGeom prst="rect">
            <a:avLst/>
          </a:prstGeom>
          <a:noFill/>
        </p:spPr>
      </p:pic>
      <p:pic>
        <p:nvPicPr>
          <p:cNvPr id="15" name="Picture 2" descr="http://www.productosyserviciosparatodos.com/images/tv_lcd_aoc_l26w8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196752"/>
            <a:ext cx="2736304" cy="2736304"/>
          </a:xfrm>
          <a:prstGeom prst="rect">
            <a:avLst/>
          </a:prstGeom>
          <a:noFill/>
        </p:spPr>
      </p:pic>
      <p:pic>
        <p:nvPicPr>
          <p:cNvPr id="53250" name="Picture 2" descr="http://1.bp.blogspot.com/-Aa48wRGvh2Y/TcMD8YX4OnI/AAAAAAAAACk/nfqBdmy3Tsw/s1600/20060113124142-radi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124744"/>
            <a:ext cx="2304256" cy="2304256"/>
          </a:xfrm>
          <a:prstGeom prst="rect">
            <a:avLst/>
          </a:prstGeom>
          <a:noFill/>
        </p:spPr>
      </p:pic>
      <p:sp>
        <p:nvSpPr>
          <p:cNvPr id="14" name="13 Rectángulo"/>
          <p:cNvSpPr/>
          <p:nvPr/>
        </p:nvSpPr>
        <p:spPr>
          <a:xfrm>
            <a:off x="467544" y="188640"/>
            <a:ext cx="8136904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dirty="0" err="1">
                <a:solidFill>
                  <a:schemeClr val="tx1"/>
                </a:solidFill>
              </a:rPr>
              <a:t>It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only</a:t>
            </a:r>
            <a:r>
              <a:rPr lang="es-PE" sz="3600" dirty="0">
                <a:solidFill>
                  <a:schemeClr val="tx1"/>
                </a:solidFill>
              </a:rPr>
              <a:t> has </a:t>
            </a:r>
            <a:r>
              <a:rPr lang="es-PE" sz="3600" dirty="0" err="1">
                <a:solidFill>
                  <a:schemeClr val="tx1"/>
                </a:solidFill>
              </a:rPr>
              <a:t>sounds</a:t>
            </a:r>
            <a:r>
              <a:rPr lang="es-PE" sz="3600" dirty="0">
                <a:solidFill>
                  <a:schemeClr val="tx1"/>
                </a:solidFill>
              </a:rPr>
              <a:t>, </a:t>
            </a:r>
            <a:r>
              <a:rPr lang="es-PE" sz="3600" dirty="0" err="1">
                <a:solidFill>
                  <a:schemeClr val="tx1"/>
                </a:solidFill>
              </a:rPr>
              <a:t>It</a:t>
            </a:r>
            <a:r>
              <a:rPr lang="es-PE" sz="3600" dirty="0">
                <a:solidFill>
                  <a:schemeClr val="tx1"/>
                </a:solidFill>
              </a:rPr>
              <a:t> has no </a:t>
            </a:r>
            <a:r>
              <a:rPr lang="es-PE" sz="3600" dirty="0" err="1">
                <a:solidFill>
                  <a:schemeClr val="tx1"/>
                </a:solidFill>
              </a:rPr>
              <a:t>images</a:t>
            </a:r>
            <a:r>
              <a:rPr lang="es-PE" sz="3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5" name="Rectângulo 34"/>
          <p:cNvSpPr/>
          <p:nvPr/>
        </p:nvSpPr>
        <p:spPr>
          <a:xfrm>
            <a:off x="495300" y="228600"/>
            <a:ext cx="8066088" cy="4824413"/>
          </a:xfrm>
          <a:prstGeom prst="rect">
            <a:avLst/>
          </a:prstGeom>
          <a:noFill/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arredondado 36"/>
          <p:cNvSpPr/>
          <p:nvPr/>
        </p:nvSpPr>
        <p:spPr>
          <a:xfrm>
            <a:off x="395536" y="5157788"/>
            <a:ext cx="7992814" cy="1700212"/>
          </a:xfrm>
          <a:prstGeom prst="roundRect">
            <a:avLst/>
          </a:prstGeom>
          <a:solidFill>
            <a:srgbClr val="FFFF33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4" name="Oval 33"/>
          <p:cNvSpPr/>
          <p:nvPr/>
        </p:nvSpPr>
        <p:spPr>
          <a:xfrm>
            <a:off x="6444208" y="5517232"/>
            <a:ext cx="1799133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3" name="Oval 32"/>
          <p:cNvSpPr/>
          <p:nvPr/>
        </p:nvSpPr>
        <p:spPr>
          <a:xfrm>
            <a:off x="3419872" y="5517232"/>
            <a:ext cx="230425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2" name="Oval 31"/>
          <p:cNvSpPr/>
          <p:nvPr/>
        </p:nvSpPr>
        <p:spPr>
          <a:xfrm>
            <a:off x="971600" y="5517232"/>
            <a:ext cx="194421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" name="WordArt 30"/>
          <p:cNvSpPr>
            <a:spLocks noChangeArrowheads="1" noChangeShapeType="1" noTextEdit="1"/>
          </p:cNvSpPr>
          <p:nvPr/>
        </p:nvSpPr>
        <p:spPr bwMode="auto">
          <a:xfrm>
            <a:off x="6444208" y="5661248"/>
            <a:ext cx="1728192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radio</a:t>
            </a:r>
          </a:p>
        </p:txBody>
      </p:sp>
      <p:sp>
        <p:nvSpPr>
          <p:cNvPr id="30" name="WordArt 30"/>
          <p:cNvSpPr>
            <a:spLocks noChangeArrowheads="1" noChangeShapeType="1" noTextEdit="1"/>
          </p:cNvSpPr>
          <p:nvPr/>
        </p:nvSpPr>
        <p:spPr bwMode="auto">
          <a:xfrm>
            <a:off x="3635896" y="5661248"/>
            <a:ext cx="1800200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internet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1187624" y="5661248"/>
            <a:ext cx="1512168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television</a:t>
            </a:r>
          </a:p>
        </p:txBody>
      </p:sp>
      <p:sp>
        <p:nvSpPr>
          <p:cNvPr id="6175" name="CaixaDeTexto 39"/>
          <p:cNvSpPr txBox="1">
            <a:spLocks noChangeArrowheads="1"/>
          </p:cNvSpPr>
          <p:nvPr/>
        </p:nvSpPr>
        <p:spPr bwMode="auto">
          <a:xfrm>
            <a:off x="2051050" y="5949950"/>
            <a:ext cx="217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latin typeface="Calibri" pitchFamily="34" charset="0"/>
            </a:endParaRPr>
          </a:p>
        </p:txBody>
      </p:sp>
      <p:sp>
        <p:nvSpPr>
          <p:cNvPr id="39" name="Seta para a direita 38">
            <a:hlinkClick r:id="rId5" action="ppaction://hlinksldjump"/>
          </p:cNvPr>
          <p:cNvSpPr/>
          <p:nvPr/>
        </p:nvSpPr>
        <p:spPr>
          <a:xfrm>
            <a:off x="8532813" y="6237288"/>
            <a:ext cx="503237" cy="47625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C -0.00503 -3.7037E-7 -0.00798 -0.00741 -0.01701 -0.01435 C -0.02326 -0.01528 -0.03541 -0.01435 -0.03975 -0.01667 C -0.05069 -0.02384 -0.04618 -0.03866 -0.05347 -0.04653 C -0.07361 -0.06366 -0.09028 -0.08241 -0.12205 -0.09306 C -0.13298 -0.11204 -0.18021 -0.1412 -0.18021 -0.14236 C -0.19844 -0.16458 -0.2 -0.16759 -0.23958 -0.17847 C -0.27482 -0.19815 -0.33021 -0.22824 -0.37916 -0.2331 C -0.40208 -0.25185 -0.45225 -0.27176 -0.49045 -0.27801 C -0.49948 -0.28125 -0.50573 -0.28819 -0.51493 -0.28958 C -0.52083 -0.29398 -0.53628 -0.29398 -0.54375 -0.29768 C -0.54826 -0.30069 -0.54548 -0.30602 -0.55156 -0.31018 C -0.56666 -0.32153 -0.60312 -0.33866 -0.60312 -0.33935 C -0.60955 -0.34838 -0.62205 -0.3588 -0.62205 -0.37268 " pathEditMode="relative" rAng="0" ptsTypes="fffffffffffffA">
                                      <p:cBhvr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-1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www.productosyserviciosparatodos.com/images/tv_lcd_aoc_l26w8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852936"/>
            <a:ext cx="2232248" cy="2232248"/>
          </a:xfrm>
          <a:prstGeom prst="rect">
            <a:avLst/>
          </a:prstGeom>
          <a:noFill/>
        </p:spPr>
      </p:pic>
      <p:pic>
        <p:nvPicPr>
          <p:cNvPr id="53250" name="Picture 2" descr="http://1.bp.blogspot.com/-Aa48wRGvh2Y/TcMD8YX4OnI/AAAAAAAAACk/nfqBdmy3Tsw/s1600/20060113124142-radi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196752"/>
            <a:ext cx="2088232" cy="2088232"/>
          </a:xfrm>
          <a:prstGeom prst="rect">
            <a:avLst/>
          </a:prstGeom>
          <a:noFill/>
        </p:spPr>
      </p:pic>
      <p:sp>
        <p:nvSpPr>
          <p:cNvPr id="14" name="13 Rectángulo"/>
          <p:cNvSpPr/>
          <p:nvPr/>
        </p:nvSpPr>
        <p:spPr>
          <a:xfrm>
            <a:off x="467544" y="188640"/>
            <a:ext cx="8136904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dirty="0" err="1">
                <a:solidFill>
                  <a:schemeClr val="tx1"/>
                </a:solidFill>
              </a:rPr>
              <a:t>It</a:t>
            </a:r>
            <a:r>
              <a:rPr lang="es-PE" sz="3600" dirty="0">
                <a:solidFill>
                  <a:schemeClr val="tx1"/>
                </a:solidFill>
              </a:rPr>
              <a:t> has </a:t>
            </a:r>
            <a:r>
              <a:rPr lang="es-PE" sz="3600" dirty="0" err="1">
                <a:solidFill>
                  <a:schemeClr val="tx1"/>
                </a:solidFill>
              </a:rPr>
              <a:t>images</a:t>
            </a:r>
            <a:r>
              <a:rPr lang="es-PE" sz="3600" dirty="0">
                <a:solidFill>
                  <a:schemeClr val="tx1"/>
                </a:solidFill>
              </a:rPr>
              <a:t> and </a:t>
            </a:r>
            <a:r>
              <a:rPr lang="es-PE" sz="3600" dirty="0" err="1">
                <a:solidFill>
                  <a:schemeClr val="tx1"/>
                </a:solidFill>
              </a:rPr>
              <a:t>sounds</a:t>
            </a:r>
            <a:r>
              <a:rPr lang="es-PE" sz="3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5" name="Rectângulo 34"/>
          <p:cNvSpPr/>
          <p:nvPr/>
        </p:nvSpPr>
        <p:spPr>
          <a:xfrm>
            <a:off x="495300" y="228600"/>
            <a:ext cx="8066088" cy="4824413"/>
          </a:xfrm>
          <a:prstGeom prst="rect">
            <a:avLst/>
          </a:prstGeom>
          <a:noFill/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arredondado 36"/>
          <p:cNvSpPr/>
          <p:nvPr/>
        </p:nvSpPr>
        <p:spPr>
          <a:xfrm>
            <a:off x="395536" y="5157788"/>
            <a:ext cx="7992814" cy="1700212"/>
          </a:xfrm>
          <a:prstGeom prst="roundRect">
            <a:avLst/>
          </a:prstGeom>
          <a:solidFill>
            <a:srgbClr val="FFFF33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4" name="Oval 33"/>
          <p:cNvSpPr/>
          <p:nvPr/>
        </p:nvSpPr>
        <p:spPr>
          <a:xfrm>
            <a:off x="6444208" y="5517232"/>
            <a:ext cx="1799133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3" name="Oval 32"/>
          <p:cNvSpPr/>
          <p:nvPr/>
        </p:nvSpPr>
        <p:spPr>
          <a:xfrm>
            <a:off x="3419872" y="5517232"/>
            <a:ext cx="230425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2" name="Oval 31"/>
          <p:cNvSpPr/>
          <p:nvPr/>
        </p:nvSpPr>
        <p:spPr>
          <a:xfrm>
            <a:off x="971600" y="5517232"/>
            <a:ext cx="194421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" name="WordArt 30"/>
          <p:cNvSpPr>
            <a:spLocks noChangeArrowheads="1" noChangeShapeType="1" noTextEdit="1"/>
          </p:cNvSpPr>
          <p:nvPr/>
        </p:nvSpPr>
        <p:spPr bwMode="auto">
          <a:xfrm>
            <a:off x="1043608" y="5661248"/>
            <a:ext cx="1728192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television</a:t>
            </a:r>
          </a:p>
        </p:txBody>
      </p:sp>
      <p:sp>
        <p:nvSpPr>
          <p:cNvPr id="30" name="WordArt 30"/>
          <p:cNvSpPr>
            <a:spLocks noChangeArrowheads="1" noChangeShapeType="1" noTextEdit="1"/>
          </p:cNvSpPr>
          <p:nvPr/>
        </p:nvSpPr>
        <p:spPr bwMode="auto">
          <a:xfrm>
            <a:off x="3635896" y="5661248"/>
            <a:ext cx="1800200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internet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6660232" y="5661248"/>
            <a:ext cx="1512168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radio</a:t>
            </a:r>
          </a:p>
        </p:txBody>
      </p:sp>
      <p:sp>
        <p:nvSpPr>
          <p:cNvPr id="6175" name="CaixaDeTexto 39"/>
          <p:cNvSpPr txBox="1">
            <a:spLocks noChangeArrowheads="1"/>
          </p:cNvSpPr>
          <p:nvPr/>
        </p:nvSpPr>
        <p:spPr bwMode="auto">
          <a:xfrm>
            <a:off x="2051050" y="5949950"/>
            <a:ext cx="217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latin typeface="Calibri" pitchFamily="34" charset="0"/>
            </a:endParaRPr>
          </a:p>
        </p:txBody>
      </p:sp>
      <p:sp>
        <p:nvSpPr>
          <p:cNvPr id="39" name="Seta para a direita 38">
            <a:hlinkClick r:id="rId4" action="ppaction://hlinksldjump"/>
          </p:cNvPr>
          <p:cNvSpPr/>
          <p:nvPr/>
        </p:nvSpPr>
        <p:spPr>
          <a:xfrm>
            <a:off x="8532813" y="6237288"/>
            <a:ext cx="503237" cy="47625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pic>
        <p:nvPicPr>
          <p:cNvPr id="15" name="Picture 4" descr="http://2.bp.blogspot.com/-bVbhwpuUqwo/TaHGjbwp9NI/AAAAAAAAAJc/dae7zShPskk/s1600/comp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1340768"/>
            <a:ext cx="2376264" cy="18420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C -4.44444E-6 0.00023 -4.44444E-6 -0.00371 0.00313 -0.00718 C 0.00313 -0.00764 0.00643 -0.00718 0.00643 -0.00834 C 0.00973 -0.01227 0.00973 -0.01991 0.00973 -0.02408 C 0.01615 -0.03288 0.01945 -0.04283 0.02917 -0.04838 C 0.02917 -0.05811 0.04219 -0.07362 0.04219 -0.07408 C 0.04549 -0.08565 0.04549 -0.08727 0.05521 -0.09283 C 0.06494 -0.10301 0.07796 -0.11875 0.09098 -0.12153 C 0.09428 -0.13125 0.1073 -0.14144 0.11702 -0.14491 C 0.12032 -0.1463 0.12032 -0.15 0.12362 -0.1507 C 0.12362 -0.15301 0.12674 -0.15301 0.13004 -0.1551 C 0.13004 -0.15649 0.13004 -0.1595 0.13004 -0.16158 C 0.13334 -0.16737 0.14306 -0.17639 0.14306 -0.17686 C 0.14636 -0.18149 0.14966 -0.18704 0.14966 -0.19422 " pathEditMode="relative" rAng="0" ptsTypes="fffffffffffffA">
                                      <p:cBhvr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-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http://1.bp.blogspot.com/-Aa48wRGvh2Y/TcMD8YX4OnI/AAAAAAAAACk/nfqBdmy3Tsw/s1600/20060113124142-rad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852936"/>
            <a:ext cx="2088232" cy="2088232"/>
          </a:xfrm>
          <a:prstGeom prst="rect">
            <a:avLst/>
          </a:prstGeom>
          <a:noFill/>
        </p:spPr>
      </p:pic>
      <p:sp>
        <p:nvSpPr>
          <p:cNvPr id="14" name="13 Rectángulo"/>
          <p:cNvSpPr/>
          <p:nvPr/>
        </p:nvSpPr>
        <p:spPr>
          <a:xfrm>
            <a:off x="467544" y="188640"/>
            <a:ext cx="8136904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dirty="0" err="1">
                <a:solidFill>
                  <a:schemeClr val="tx1"/>
                </a:solidFill>
              </a:rPr>
              <a:t>It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informs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us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with</a:t>
            </a:r>
            <a:r>
              <a:rPr lang="es-PE" sz="3600" dirty="0">
                <a:solidFill>
                  <a:schemeClr val="tx1"/>
                </a:solidFill>
              </a:rPr>
              <a:t> </a:t>
            </a:r>
            <a:r>
              <a:rPr lang="es-PE" sz="3600" dirty="0" err="1">
                <a:solidFill>
                  <a:schemeClr val="tx1"/>
                </a:solidFill>
              </a:rPr>
              <a:t>images</a:t>
            </a:r>
            <a:r>
              <a:rPr lang="es-PE" sz="3600" dirty="0">
                <a:solidFill>
                  <a:schemeClr val="tx1"/>
                </a:solidFill>
              </a:rPr>
              <a:t>, </a:t>
            </a:r>
            <a:r>
              <a:rPr lang="es-PE" sz="3600" dirty="0" err="1">
                <a:solidFill>
                  <a:schemeClr val="tx1"/>
                </a:solidFill>
              </a:rPr>
              <a:t>sounds</a:t>
            </a:r>
            <a:r>
              <a:rPr lang="es-PE" sz="3600" dirty="0">
                <a:solidFill>
                  <a:schemeClr val="tx1"/>
                </a:solidFill>
              </a:rPr>
              <a:t> and </a:t>
            </a:r>
            <a:r>
              <a:rPr lang="es-PE" sz="3600" dirty="0" err="1">
                <a:solidFill>
                  <a:schemeClr val="tx1"/>
                </a:solidFill>
              </a:rPr>
              <a:t>texts</a:t>
            </a:r>
            <a:r>
              <a:rPr lang="es-PE" sz="3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5" name="Rectângulo 34"/>
          <p:cNvSpPr/>
          <p:nvPr/>
        </p:nvSpPr>
        <p:spPr>
          <a:xfrm>
            <a:off x="495300" y="228600"/>
            <a:ext cx="8066088" cy="4824413"/>
          </a:xfrm>
          <a:prstGeom prst="rect">
            <a:avLst/>
          </a:prstGeom>
          <a:noFill/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arredondado 36"/>
          <p:cNvSpPr/>
          <p:nvPr/>
        </p:nvSpPr>
        <p:spPr>
          <a:xfrm>
            <a:off x="395536" y="5157788"/>
            <a:ext cx="7992814" cy="1700212"/>
          </a:xfrm>
          <a:prstGeom prst="roundRect">
            <a:avLst/>
          </a:prstGeom>
          <a:solidFill>
            <a:srgbClr val="FFFF33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4" name="Oval 33"/>
          <p:cNvSpPr/>
          <p:nvPr/>
        </p:nvSpPr>
        <p:spPr>
          <a:xfrm>
            <a:off x="6444208" y="5517232"/>
            <a:ext cx="1799133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3" name="Oval 32"/>
          <p:cNvSpPr/>
          <p:nvPr/>
        </p:nvSpPr>
        <p:spPr>
          <a:xfrm>
            <a:off x="3419872" y="5517232"/>
            <a:ext cx="230425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2" name="Oval 31"/>
          <p:cNvSpPr/>
          <p:nvPr/>
        </p:nvSpPr>
        <p:spPr>
          <a:xfrm>
            <a:off x="971600" y="5517232"/>
            <a:ext cx="194421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" name="WordArt 30"/>
          <p:cNvSpPr>
            <a:spLocks noChangeArrowheads="1" noChangeShapeType="1" noTextEdit="1"/>
          </p:cNvSpPr>
          <p:nvPr/>
        </p:nvSpPr>
        <p:spPr bwMode="auto">
          <a:xfrm>
            <a:off x="3707904" y="5733256"/>
            <a:ext cx="1728192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internet</a:t>
            </a:r>
          </a:p>
        </p:txBody>
      </p:sp>
      <p:sp>
        <p:nvSpPr>
          <p:cNvPr id="30" name="WordArt 30"/>
          <p:cNvSpPr>
            <a:spLocks noChangeArrowheads="1" noChangeShapeType="1" noTextEdit="1"/>
          </p:cNvSpPr>
          <p:nvPr/>
        </p:nvSpPr>
        <p:spPr bwMode="auto">
          <a:xfrm>
            <a:off x="1043608" y="5661248"/>
            <a:ext cx="1800200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radio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6660232" y="5661248"/>
            <a:ext cx="1512168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television</a:t>
            </a:r>
          </a:p>
        </p:txBody>
      </p:sp>
      <p:sp>
        <p:nvSpPr>
          <p:cNvPr id="6175" name="CaixaDeTexto 39"/>
          <p:cNvSpPr txBox="1">
            <a:spLocks noChangeArrowheads="1"/>
          </p:cNvSpPr>
          <p:nvPr/>
        </p:nvSpPr>
        <p:spPr bwMode="auto">
          <a:xfrm>
            <a:off x="2051050" y="5949950"/>
            <a:ext cx="217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latin typeface="Calibri" pitchFamily="34" charset="0"/>
            </a:endParaRPr>
          </a:p>
        </p:txBody>
      </p:sp>
      <p:sp>
        <p:nvSpPr>
          <p:cNvPr id="39" name="Seta para a direita 38">
            <a:hlinkClick r:id="rId3" action="ppaction://hlinksldjump"/>
          </p:cNvPr>
          <p:cNvSpPr/>
          <p:nvPr/>
        </p:nvSpPr>
        <p:spPr>
          <a:xfrm>
            <a:off x="8532813" y="6237288"/>
            <a:ext cx="503237" cy="47625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pic>
        <p:nvPicPr>
          <p:cNvPr id="15" name="Picture 2" descr="http://www.productosyserviciosparatodos.com/images/tv_lcd_aoc_l26w8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412776"/>
            <a:ext cx="2232248" cy="2232248"/>
          </a:xfrm>
          <a:prstGeom prst="rect">
            <a:avLst/>
          </a:prstGeom>
          <a:noFill/>
        </p:spPr>
      </p:pic>
      <p:pic>
        <p:nvPicPr>
          <p:cNvPr id="16" name="Picture 4" descr="http://2.bp.blogspot.com/-bVbhwpuUqwo/TaHGjbwp9NI/AAAAAAAAAJc/dae7zShPskk/s1600/comp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1556792"/>
            <a:ext cx="2376264" cy="18420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C 0.00243 2.96296E-6 0.00417 -0.00602 0.00885 -0.01158 C 0.01215 -0.01204 0.01753 -0.01158 0.01997 -0.0132 C 0.02604 -0.01968 0.02344 -0.03172 0.02708 -0.0382 C 0.03733 -0.05255 0.04583 -0.06806 0.06163 -0.07685 C 0.06736 -0.09283 0.09149 -0.11713 0.09149 -0.11783 C 0.1 -0.13635 0.10156 -0.13889 0.12101 -0.14792 C 0.13889 -0.16412 0.16736 -0.18912 0.19236 -0.19329 C 0.20382 -0.2088 0.22899 -0.22523 0.24844 -0.23079 C 0.25313 -0.2331 0.25573 -0.23889 0.26059 -0.24005 C 0.26406 -0.24375 0.27153 -0.24375 0.275 -0.24676 C 0.27743 -0.24931 0.27622 -0.25371 0.27899 -0.25741 C 0.28715 -0.2669 0.30521 -0.28102 0.30521 -0.28172 C 0.30833 -0.28889 0.31493 -0.29792 0.31493 -0.30949 " pathEditMode="relative" rAng="0" ptsTypes="fffffffffffffA">
                                      <p:cBhvr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00" y="-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http://blog.careesma.in/wp-content/uploads/2011/10/let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852936"/>
            <a:ext cx="2592288" cy="2073830"/>
          </a:xfrm>
          <a:prstGeom prst="rect">
            <a:avLst/>
          </a:prstGeom>
          <a:noFill/>
        </p:spPr>
      </p:pic>
      <p:pic>
        <p:nvPicPr>
          <p:cNvPr id="15" name="Picture 2" descr="http://www.padfieldfuneralhome.com/Newspap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2160240" cy="1952217"/>
          </a:xfrm>
          <a:prstGeom prst="rect">
            <a:avLst/>
          </a:prstGeom>
          <a:noFill/>
        </p:spPr>
      </p:pic>
      <p:sp>
        <p:nvSpPr>
          <p:cNvPr id="14" name="13 Rectángulo"/>
          <p:cNvSpPr/>
          <p:nvPr/>
        </p:nvSpPr>
        <p:spPr>
          <a:xfrm>
            <a:off x="467544" y="188640"/>
            <a:ext cx="8136904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dirty="0" err="1">
                <a:solidFill>
                  <a:schemeClr val="tx1"/>
                </a:solidFill>
              </a:rPr>
              <a:t>We</a:t>
            </a:r>
            <a:r>
              <a:rPr lang="es-PE" sz="3600" dirty="0">
                <a:solidFill>
                  <a:schemeClr val="tx1"/>
                </a:solidFill>
              </a:rPr>
              <a:t> can </a:t>
            </a:r>
            <a:r>
              <a:rPr lang="es-PE" sz="3600" dirty="0" err="1">
                <a:solidFill>
                  <a:schemeClr val="tx1"/>
                </a:solidFill>
              </a:rPr>
              <a:t>buy</a:t>
            </a:r>
            <a:r>
              <a:rPr lang="es-PE" sz="3600" dirty="0">
                <a:solidFill>
                  <a:schemeClr val="tx1"/>
                </a:solidFill>
              </a:rPr>
              <a:t> a __________ </a:t>
            </a:r>
            <a:r>
              <a:rPr lang="es-PE" sz="3600" dirty="0" err="1">
                <a:solidFill>
                  <a:schemeClr val="tx1"/>
                </a:solidFill>
              </a:rPr>
              <a:t>everyday</a:t>
            </a:r>
            <a:r>
              <a:rPr lang="es-PE" sz="3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5" name="Rectângulo 34"/>
          <p:cNvSpPr/>
          <p:nvPr/>
        </p:nvSpPr>
        <p:spPr>
          <a:xfrm>
            <a:off x="495300" y="228600"/>
            <a:ext cx="8066088" cy="4824413"/>
          </a:xfrm>
          <a:prstGeom prst="rect">
            <a:avLst/>
          </a:prstGeom>
          <a:noFill/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arredondado 36"/>
          <p:cNvSpPr/>
          <p:nvPr/>
        </p:nvSpPr>
        <p:spPr>
          <a:xfrm>
            <a:off x="395536" y="5157788"/>
            <a:ext cx="7992814" cy="1700212"/>
          </a:xfrm>
          <a:prstGeom prst="roundRect">
            <a:avLst/>
          </a:prstGeom>
          <a:solidFill>
            <a:srgbClr val="FFFF33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4" name="Oval 33"/>
          <p:cNvSpPr/>
          <p:nvPr/>
        </p:nvSpPr>
        <p:spPr>
          <a:xfrm>
            <a:off x="6444208" y="5517232"/>
            <a:ext cx="1799133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3" name="Oval 32"/>
          <p:cNvSpPr/>
          <p:nvPr/>
        </p:nvSpPr>
        <p:spPr>
          <a:xfrm>
            <a:off x="3419872" y="5517232"/>
            <a:ext cx="230425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2" name="Oval 31"/>
          <p:cNvSpPr/>
          <p:nvPr/>
        </p:nvSpPr>
        <p:spPr>
          <a:xfrm>
            <a:off x="971600" y="5517232"/>
            <a:ext cx="1944216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" name="WordArt 30"/>
          <p:cNvSpPr>
            <a:spLocks noChangeArrowheads="1" noChangeShapeType="1" noTextEdit="1"/>
          </p:cNvSpPr>
          <p:nvPr/>
        </p:nvSpPr>
        <p:spPr bwMode="auto">
          <a:xfrm>
            <a:off x="3635896" y="5733256"/>
            <a:ext cx="1728192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Newspaper.</a:t>
            </a:r>
          </a:p>
        </p:txBody>
      </p:sp>
      <p:sp>
        <p:nvSpPr>
          <p:cNvPr id="30" name="WordArt 30"/>
          <p:cNvSpPr>
            <a:spLocks noChangeArrowheads="1" noChangeShapeType="1" noTextEdit="1"/>
          </p:cNvSpPr>
          <p:nvPr/>
        </p:nvSpPr>
        <p:spPr bwMode="auto">
          <a:xfrm>
            <a:off x="1043608" y="5733256"/>
            <a:ext cx="1800200" cy="3600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Magazine.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6732240" y="5661248"/>
            <a:ext cx="1512168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48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6D9F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Berlin Sans FB Demi"/>
              </a:rPr>
              <a:t>Letter.</a:t>
            </a:r>
          </a:p>
        </p:txBody>
      </p:sp>
      <p:sp>
        <p:nvSpPr>
          <p:cNvPr id="6175" name="CaixaDeTexto 39"/>
          <p:cNvSpPr txBox="1">
            <a:spLocks noChangeArrowheads="1"/>
          </p:cNvSpPr>
          <p:nvPr/>
        </p:nvSpPr>
        <p:spPr bwMode="auto">
          <a:xfrm>
            <a:off x="2051050" y="5949950"/>
            <a:ext cx="217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>
              <a:latin typeface="Calibri" pitchFamily="34" charset="0"/>
            </a:endParaRPr>
          </a:p>
        </p:txBody>
      </p:sp>
      <p:sp>
        <p:nvSpPr>
          <p:cNvPr id="39" name="Seta para a direita 38">
            <a:hlinkClick r:id="rId4" action="ppaction://hlinksldjump"/>
          </p:cNvPr>
          <p:cNvSpPr/>
          <p:nvPr/>
        </p:nvSpPr>
        <p:spPr>
          <a:xfrm>
            <a:off x="8532813" y="6237288"/>
            <a:ext cx="503237" cy="47625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pic>
        <p:nvPicPr>
          <p:cNvPr id="55302" name="Picture 6" descr="http://www.denimblog.com/wp-content/uploads/2009/10/me-in-asos-magazine-ope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1484784"/>
            <a:ext cx="2688987" cy="18722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C -0.00104 2.96296E-6 -0.00138 -0.01088 -0.00277 -0.0213 C -0.00382 -0.02246 -0.00555 -0.0213 -0.00625 -0.02431 C -0.00798 -0.03611 -0.00729 -0.05857 -0.00833 -0.0706 C -0.01145 -0.09699 -0.01388 -0.1257 -0.01875 -0.14213 C -0.02048 -0.1713 -0.02777 -0.21644 -0.02777 -0.21736 C -0.0302 -0.25185 -0.03055 -0.25648 -0.03645 -0.27338 C -0.04201 -0.30348 -0.05034 -0.34954 -0.05798 -0.35741 C -0.06145 -0.38588 -0.06875 -0.41598 -0.07465 -0.42639 C -0.07604 -0.43102 -0.07708 -0.44121 -0.07847 -0.44375 C -0.07951 -0.45047 -0.08159 -0.45047 -0.08263 -0.45625 C -0.08333 -0.46088 -0.08298 -0.46898 -0.08402 -0.4757 C -0.08645 -0.49283 -0.09166 -0.51922 -0.09166 -0.5206 C -0.0927 -0.5338 -0.09444 -0.55023 -0.09444 -0.57199 " pathEditMode="relative" rAng="0" ptsTypes="fffffffffffffA">
                                      <p:cBhvr>
                                        <p:cTn id="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-2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9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114</Words>
  <Application>Microsoft Office PowerPoint</Application>
  <PresentationFormat>Presentación en pantalla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Berlin Sans FB Demi</vt:lpstr>
      <vt:lpstr>Calibri</vt:lpstr>
      <vt:lpstr>Tema do Office</vt:lpstr>
      <vt:lpstr>1_Tema do Office</vt:lpstr>
      <vt:lpstr>MEANS OF COMMUNICATION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Utilizador</dc:creator>
  <cp:lastModifiedBy> </cp:lastModifiedBy>
  <cp:revision>156</cp:revision>
  <dcterms:created xsi:type="dcterms:W3CDTF">2010-10-07T09:32:42Z</dcterms:created>
  <dcterms:modified xsi:type="dcterms:W3CDTF">2020-03-18T15:13:18Z</dcterms:modified>
</cp:coreProperties>
</file>